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3"/>
  </p:sldMasterIdLst>
  <p:sldIdLst>
    <p:sldId id="259" r:id="rId4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2448" userDrawn="1">
          <p15:clr>
            <a:srgbClr val="A4A3A4"/>
          </p15:clr>
        </p15:guide>
        <p15:guide id="3" pos="288" userDrawn="1">
          <p15:clr>
            <a:srgbClr val="A4A3A4"/>
          </p15:clr>
        </p15:guide>
        <p15:guide id="4" pos="4608" userDrawn="1">
          <p15:clr>
            <a:srgbClr val="A4A3A4"/>
          </p15:clr>
        </p15:guide>
        <p15:guide id="5" orient="horz" pos="264" userDrawn="1">
          <p15:clr>
            <a:srgbClr val="A4A3A4"/>
          </p15:clr>
        </p15:guide>
        <p15:guide id="6" orient="horz" pos="5592" userDrawn="1">
          <p15:clr>
            <a:srgbClr val="A4A3A4"/>
          </p15:clr>
        </p15:guide>
        <p15:guide id="7" pos="1368" userDrawn="1">
          <p15:clr>
            <a:srgbClr val="A4A3A4"/>
          </p15:clr>
        </p15:guide>
        <p15:guide id="8" pos="352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6036"/>
    <a:srgbClr val="374755"/>
    <a:srgbClr val="324756"/>
    <a:srgbClr val="B59D65"/>
    <a:srgbClr val="9CB0B3"/>
    <a:srgbClr val="F0EAD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74"/>
    <p:restoredTop sz="96327"/>
  </p:normalViewPr>
  <p:slideViewPr>
    <p:cSldViewPr snapToGrid="0">
      <p:cViewPr>
        <p:scale>
          <a:sx n="100" d="100"/>
          <a:sy n="100" d="100"/>
        </p:scale>
        <p:origin x="628" y="-360"/>
      </p:cViewPr>
      <p:guideLst>
        <p:guide orient="horz" pos="3168"/>
        <p:guide pos="2448"/>
        <p:guide pos="288"/>
        <p:guide pos="4608"/>
        <p:guide orient="horz" pos="264"/>
        <p:guide orient="horz" pos="5592"/>
        <p:guide pos="1368"/>
        <p:guide pos="352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CA8940EC-3533-5243-9981-3843D1D88387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A6D43806-91BA-B24C-BCE3-579405D5E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1345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68" userDrawn="1">
          <p15:clr>
            <a:srgbClr val="FBAE40"/>
          </p15:clr>
        </p15:guide>
        <p15:guide id="2" pos="2448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CA8940EC-3533-5243-9981-3843D1D88387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A6D43806-91BA-B24C-BCE3-579405D5E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479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CA8940EC-3533-5243-9981-3843D1D88387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A6D43806-91BA-B24C-BCE3-579405D5E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586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CA8940EC-3533-5243-9981-3843D1D88387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A6D43806-91BA-B24C-BCE3-579405D5E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240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CA8940EC-3533-5243-9981-3843D1D88387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A6D43806-91BA-B24C-BCE3-579405D5E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62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CA8940EC-3533-5243-9981-3843D1D88387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A6D43806-91BA-B24C-BCE3-579405D5E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649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CA8940EC-3533-5243-9981-3843D1D88387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A6D43806-91BA-B24C-BCE3-579405D5E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262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CA8940EC-3533-5243-9981-3843D1D88387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A6D43806-91BA-B24C-BCE3-579405D5E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6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CA8940EC-3533-5243-9981-3843D1D88387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A6D43806-91BA-B24C-BCE3-579405D5E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167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CA8940EC-3533-5243-9981-3843D1D88387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A6D43806-91BA-B24C-BCE3-579405D5E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986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CA8940EC-3533-5243-9981-3843D1D88387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A6D43806-91BA-B24C-BCE3-579405D5E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890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 Single Corner Rectangle 3">
            <a:extLst>
              <a:ext uri="{FF2B5EF4-FFF2-40B4-BE49-F238E27FC236}">
                <a16:creationId xmlns:a16="http://schemas.microsoft.com/office/drawing/2014/main" id="{D711462B-7757-358D-7275-A5EEF0C31012}"/>
              </a:ext>
            </a:extLst>
          </p:cNvPr>
          <p:cNvSpPr/>
          <p:nvPr userDrawn="1"/>
        </p:nvSpPr>
        <p:spPr>
          <a:xfrm flipV="1">
            <a:off x="0" y="-1"/>
            <a:ext cx="7772400" cy="2697480"/>
          </a:xfrm>
          <a:prstGeom prst="round1Rect">
            <a:avLst>
              <a:gd name="adj" fmla="val 41320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3841A57-A46C-53D1-D1C9-641184B008DA}"/>
              </a:ext>
            </a:extLst>
          </p:cNvPr>
          <p:cNvSpPr/>
          <p:nvPr userDrawn="1"/>
        </p:nvSpPr>
        <p:spPr>
          <a:xfrm>
            <a:off x="483" y="9825937"/>
            <a:ext cx="7772400" cy="228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B2914AB-A31F-DB0C-B8E4-FE13E20B9F3C}"/>
              </a:ext>
            </a:extLst>
          </p:cNvPr>
          <p:cNvSpPr/>
          <p:nvPr userDrawn="1"/>
        </p:nvSpPr>
        <p:spPr>
          <a:xfrm>
            <a:off x="0" y="0"/>
            <a:ext cx="7772400" cy="62179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DE4F36B-4149-4618-DCFC-6618940CA15B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477255" y="216719"/>
            <a:ext cx="1779058" cy="22926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8C9417F-6670-0674-59A8-8FDFCDDB58EB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000"/>
          </a:blip>
          <a:srcRect/>
          <a:stretch/>
        </p:blipFill>
        <p:spPr>
          <a:xfrm>
            <a:off x="5808661" y="8564990"/>
            <a:ext cx="1493410" cy="149341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7255" y="998854"/>
            <a:ext cx="6760793" cy="13084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329" y="3189766"/>
            <a:ext cx="6767719" cy="586977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53938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g"/><Relationship Id="rId7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jp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>
            <a:extLst>
              <a:ext uri="{FF2B5EF4-FFF2-40B4-BE49-F238E27FC236}">
                <a16:creationId xmlns:a16="http://schemas.microsoft.com/office/drawing/2014/main" id="{37165C6C-2422-D69E-6BD7-3E5C7556A1FB}"/>
              </a:ext>
            </a:extLst>
          </p:cNvPr>
          <p:cNvSpPr/>
          <p:nvPr/>
        </p:nvSpPr>
        <p:spPr>
          <a:xfrm>
            <a:off x="483" y="9825937"/>
            <a:ext cx="7772400" cy="228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 Single Corner Rectangle 12">
            <a:extLst>
              <a:ext uri="{FF2B5EF4-FFF2-40B4-BE49-F238E27FC236}">
                <a16:creationId xmlns:a16="http://schemas.microsoft.com/office/drawing/2014/main" id="{AD624646-4F67-CDA9-799F-82995541ADEF}"/>
              </a:ext>
            </a:extLst>
          </p:cNvPr>
          <p:cNvSpPr/>
          <p:nvPr/>
        </p:nvSpPr>
        <p:spPr>
          <a:xfrm flipV="1">
            <a:off x="0" y="-1"/>
            <a:ext cx="7772400" cy="2697480"/>
          </a:xfrm>
          <a:prstGeom prst="round1Rect">
            <a:avLst>
              <a:gd name="adj" fmla="val 41320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1963C4A-5A70-31D2-7DC4-2819EFD8D0DF}"/>
              </a:ext>
            </a:extLst>
          </p:cNvPr>
          <p:cNvSpPr/>
          <p:nvPr/>
        </p:nvSpPr>
        <p:spPr>
          <a:xfrm>
            <a:off x="0" y="0"/>
            <a:ext cx="7772400" cy="62179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A760ED2-7D45-767B-72B8-6685140DB3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255" y="216719"/>
            <a:ext cx="1779058" cy="22926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BC7A393E-C77A-EA9C-5A4A-C934D3BF0FD1}"/>
              </a:ext>
            </a:extLst>
          </p:cNvPr>
          <p:cNvSpPr txBox="1">
            <a:spLocks/>
          </p:cNvSpPr>
          <p:nvPr/>
        </p:nvSpPr>
        <p:spPr>
          <a:xfrm>
            <a:off x="457200" y="1097280"/>
            <a:ext cx="6837946" cy="27627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>
                <a:latin typeface="Times New Roman" panose="02020603050405020304" pitchFamily="18" charset="0"/>
                <a:ea typeface="Noto Serif Medium" panose="02020502060505020204" pitchFamily="18" charset="0"/>
                <a:cs typeface="Times New Roman" panose="02020603050405020304" pitchFamily="18" charset="0"/>
              </a:rPr>
              <a:t>Vertical Software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6593A927-E095-0B52-C816-D9DB4852B118}"/>
              </a:ext>
            </a:extLst>
          </p:cNvPr>
          <p:cNvSpPr txBox="1">
            <a:spLocks/>
          </p:cNvSpPr>
          <p:nvPr/>
        </p:nvSpPr>
        <p:spPr>
          <a:xfrm>
            <a:off x="477255" y="1645920"/>
            <a:ext cx="4617259" cy="89300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1600"/>
              </a:lnSpc>
            </a:pPr>
            <a:r>
              <a:rPr lang="en-US" sz="1100" dirty="0">
                <a:latin typeface="Arial" panose="020B0604020202020204" pitchFamily="34" charset="0"/>
                <a:ea typeface="Noto Serif Medium" panose="02020502060505020204" pitchFamily="18" charset="0"/>
                <a:cs typeface="Arial" panose="020B0604020202020204" pitchFamily="34" charset="0"/>
              </a:rPr>
              <a:t>We invest in companies that provide software to niche vertical markets. These companies have a deep understanding of their customers’ unique needs and an offering that is difficult for competitors to replicate.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9A1FD73B-2FA4-5998-63E7-252EC1A8DC47}"/>
              </a:ext>
            </a:extLst>
          </p:cNvPr>
          <p:cNvSpPr txBox="1">
            <a:spLocks/>
          </p:cNvSpPr>
          <p:nvPr/>
        </p:nvSpPr>
        <p:spPr>
          <a:xfrm>
            <a:off x="462890" y="3699640"/>
            <a:ext cx="5149685" cy="33521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sz="800" b="1" spc="150" dirty="0">
                <a:solidFill>
                  <a:schemeClr val="tx2"/>
                </a:solidFill>
                <a:latin typeface="Arial" panose="020B0604020202020204" pitchFamily="34" charset="0"/>
                <a:ea typeface="Noto Serif Medium" panose="02020502060505020204" pitchFamily="18" charset="0"/>
                <a:cs typeface="Arial" panose="020B0604020202020204" pitchFamily="34" charset="0"/>
              </a:rPr>
              <a:t>EDTECH, FREIGHTTECH, GOVTECH, INSURTECH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63FFF94E-2F8C-6FC3-62C2-87E8E4F3C6C8}"/>
              </a:ext>
            </a:extLst>
          </p:cNvPr>
          <p:cNvSpPr txBox="1">
            <a:spLocks/>
          </p:cNvSpPr>
          <p:nvPr/>
        </p:nvSpPr>
        <p:spPr>
          <a:xfrm>
            <a:off x="457200" y="3200400"/>
            <a:ext cx="3526971" cy="36263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>
                <a:solidFill>
                  <a:srgbClr val="324756"/>
                </a:solidFill>
                <a:latin typeface="Times New Roman" panose="02020603050405020304" pitchFamily="18" charset="0"/>
                <a:ea typeface="Noto Serif Medium" panose="02020502060505020204" pitchFamily="18" charset="0"/>
                <a:cs typeface="Times New Roman" panose="02020603050405020304" pitchFamily="18" charset="0"/>
              </a:rPr>
              <a:t>End markets of particular interest include: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70023B3D-BB25-928E-713C-44B063C3B5B0}"/>
              </a:ext>
            </a:extLst>
          </p:cNvPr>
          <p:cNvPicPr>
            <a:picLocks/>
          </p:cNvPicPr>
          <p:nvPr/>
        </p:nvPicPr>
        <p:blipFill>
          <a:blip r:embed="rId3"/>
          <a:srcRect l="10933" r="10933"/>
          <a:stretch/>
        </p:blipFill>
        <p:spPr>
          <a:xfrm>
            <a:off x="5473272" y="1371600"/>
            <a:ext cx="1828800" cy="1828800"/>
          </a:xfrm>
          <a:prstGeom prst="ellipse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48E74F1D-2996-898C-BF9D-51AB84847353}"/>
              </a:ext>
            </a:extLst>
          </p:cNvPr>
          <p:cNvSpPr txBox="1">
            <a:spLocks/>
          </p:cNvSpPr>
          <p:nvPr/>
        </p:nvSpPr>
        <p:spPr>
          <a:xfrm>
            <a:off x="457200" y="4681187"/>
            <a:ext cx="3176649" cy="211024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1450" indent="-171450"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1000" dirty="0">
                <a:latin typeface="Arial" panose="020B0604020202020204" pitchFamily="34" charset="0"/>
                <a:ea typeface="Noto Serif Medium" panose="02020502060505020204" pitchFamily="18" charset="0"/>
                <a:cs typeface="Arial" panose="020B0604020202020204" pitchFamily="34" charset="0"/>
              </a:rPr>
              <a:t>Products and services that are highly tailored to </a:t>
            </a:r>
            <a:br>
              <a:rPr lang="en-US" sz="1000" dirty="0">
                <a:latin typeface="Arial" panose="020B0604020202020204" pitchFamily="34" charset="0"/>
                <a:ea typeface="Noto Serif Medium" panose="02020502060505020204" pitchFamily="18" charset="0"/>
                <a:cs typeface="Arial" panose="020B0604020202020204" pitchFamily="34" charset="0"/>
              </a:rPr>
            </a:br>
            <a:r>
              <a:rPr lang="en-US" sz="1000" dirty="0">
                <a:latin typeface="Arial" panose="020B0604020202020204" pitchFamily="34" charset="0"/>
                <a:ea typeface="Noto Serif Medium" panose="02020502060505020204" pitchFamily="18" charset="0"/>
                <a:cs typeface="Arial" panose="020B0604020202020204" pitchFamily="34" charset="0"/>
              </a:rPr>
              <a:t>a unique end-market</a:t>
            </a:r>
          </a:p>
          <a:p>
            <a:pPr marL="171450" indent="-171450"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1000" dirty="0">
                <a:latin typeface="Arial" panose="020B0604020202020204" pitchFamily="34" charset="0"/>
                <a:ea typeface="Noto Serif Medium" panose="02020502060505020204" pitchFamily="18" charset="0"/>
                <a:cs typeface="Arial" panose="020B0604020202020204" pitchFamily="34" charset="0"/>
              </a:rPr>
              <a:t>Deep integration into the customers’ ongoing business operations</a:t>
            </a:r>
          </a:p>
          <a:p>
            <a:pPr marL="171450" indent="-171450"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1000" dirty="0">
                <a:latin typeface="Arial" panose="020B0604020202020204" pitchFamily="34" charset="0"/>
                <a:ea typeface="Noto Serif Medium" panose="02020502060505020204" pitchFamily="18" charset="0"/>
                <a:cs typeface="Arial" panose="020B0604020202020204" pitchFamily="34" charset="0"/>
              </a:rPr>
              <a:t>Strong unit economics</a:t>
            </a:r>
          </a:p>
          <a:p>
            <a:pPr marL="171450" indent="-171450"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1000" dirty="0">
                <a:latin typeface="Arial" panose="020B0604020202020204" pitchFamily="34" charset="0"/>
                <a:ea typeface="Noto Serif Medium" panose="02020502060505020204" pitchFamily="18" charset="0"/>
                <a:cs typeface="Arial" panose="020B0604020202020204" pitchFamily="34" charset="0"/>
              </a:rPr>
              <a:t>Innovative and efficient means for growing existing customers and attracting new ones</a:t>
            </a:r>
          </a:p>
          <a:p>
            <a:pPr marL="171450" indent="-171450"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1000" dirty="0">
                <a:latin typeface="Arial" panose="020B0604020202020204" pitchFamily="34" charset="0"/>
                <a:ea typeface="Noto Serif Medium" panose="02020502060505020204" pitchFamily="18" charset="0"/>
                <a:cs typeface="Arial" panose="020B0604020202020204" pitchFamily="34" charset="0"/>
              </a:rPr>
              <a:t>Intuitive, customer-driven product roadmap</a:t>
            </a:r>
          </a:p>
          <a:p>
            <a:pPr marL="171450" indent="-171450"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1000" dirty="0">
                <a:latin typeface="Arial" panose="020B0604020202020204" pitchFamily="34" charset="0"/>
                <a:ea typeface="Noto Serif Medium" panose="02020502060505020204" pitchFamily="18" charset="0"/>
                <a:cs typeface="Arial" panose="020B0604020202020204" pitchFamily="34" charset="0"/>
              </a:rPr>
              <a:t>Capital efficient business model</a:t>
            </a:r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id="{960627E3-AD34-5247-3C5D-40F0AE2EE5AD}"/>
              </a:ext>
            </a:extLst>
          </p:cNvPr>
          <p:cNvSpPr txBox="1">
            <a:spLocks/>
          </p:cNvSpPr>
          <p:nvPr/>
        </p:nvSpPr>
        <p:spPr>
          <a:xfrm>
            <a:off x="457200" y="8090825"/>
            <a:ext cx="3429001" cy="26908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>
                <a:latin typeface="Times New Roman" panose="02020603050405020304" pitchFamily="18" charset="0"/>
                <a:ea typeface="Noto Serif Medium" panose="02020502060505020204" pitchFamily="18" charset="0"/>
                <a:cs typeface="Times New Roman" panose="02020603050405020304" pitchFamily="18" charset="0"/>
              </a:rPr>
              <a:t>Contact</a:t>
            </a:r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880BE21C-E0B9-D394-75A0-16D975CE2ACE}"/>
              </a:ext>
            </a:extLst>
          </p:cNvPr>
          <p:cNvSpPr txBox="1">
            <a:spLocks/>
          </p:cNvSpPr>
          <p:nvPr/>
        </p:nvSpPr>
        <p:spPr>
          <a:xfrm>
            <a:off x="477255" y="8549640"/>
            <a:ext cx="1694446" cy="84423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1400"/>
              </a:lnSpc>
              <a:spcAft>
                <a:spcPts val="300"/>
              </a:spcAft>
            </a:pPr>
            <a:r>
              <a:rPr lang="en-US" sz="1000" b="1" dirty="0">
                <a:solidFill>
                  <a:schemeClr val="tx2"/>
                </a:solidFill>
                <a:latin typeface="Arial" panose="020B0604020202020204" pitchFamily="34" charset="0"/>
                <a:ea typeface="Noto Serif Medium" panose="02020502060505020204" pitchFamily="18" charset="0"/>
                <a:cs typeface="Arial" panose="020B0604020202020204" pitchFamily="34" charset="0"/>
              </a:rPr>
              <a:t>Aaron Clark</a:t>
            </a:r>
            <a:br>
              <a:rPr lang="en-US" sz="1000" b="1" dirty="0">
                <a:solidFill>
                  <a:srgbClr val="BC6036"/>
                </a:solidFill>
                <a:latin typeface="Arial" panose="020B0604020202020204" pitchFamily="34" charset="0"/>
                <a:ea typeface="Noto Serif Medium" panose="02020502060505020204" pitchFamily="18" charset="0"/>
                <a:cs typeface="Arial" panose="020B0604020202020204" pitchFamily="34" charset="0"/>
              </a:rPr>
            </a:br>
            <a:r>
              <a:rPr lang="en-US" sz="900" dirty="0">
                <a:solidFill>
                  <a:srgbClr val="374755"/>
                </a:solidFill>
                <a:latin typeface="Arial" panose="020B0604020202020204" pitchFamily="34" charset="0"/>
                <a:ea typeface="Noto Serif Medium" panose="02020502060505020204" pitchFamily="18" charset="0"/>
                <a:cs typeface="Arial" panose="020B0604020202020204" pitchFamily="34" charset="0"/>
              </a:rPr>
              <a:t>Senior Managing Director</a:t>
            </a:r>
            <a:br>
              <a:rPr lang="en-US" sz="900" dirty="0">
                <a:solidFill>
                  <a:srgbClr val="374755"/>
                </a:solidFill>
                <a:latin typeface="Arial" panose="020B0604020202020204" pitchFamily="34" charset="0"/>
                <a:ea typeface="Noto Serif Medium" panose="02020502060505020204" pitchFamily="18" charset="0"/>
                <a:cs typeface="Arial" panose="020B0604020202020204" pitchFamily="34" charset="0"/>
              </a:rPr>
            </a:br>
            <a:r>
              <a:rPr lang="en-US" sz="900" dirty="0">
                <a:solidFill>
                  <a:srgbClr val="374755"/>
                </a:solidFill>
                <a:latin typeface="Arial" panose="020B0604020202020204" pitchFamily="34" charset="0"/>
                <a:ea typeface="Noto Serif Medium" panose="02020502060505020204" pitchFamily="18" charset="0"/>
                <a:cs typeface="Arial" panose="020B0604020202020204" pitchFamily="34" charset="0"/>
              </a:rPr>
              <a:t>501-377-3765</a:t>
            </a:r>
            <a:br>
              <a:rPr lang="en-US" sz="900" dirty="0">
                <a:solidFill>
                  <a:srgbClr val="374755"/>
                </a:solidFill>
                <a:latin typeface="Arial" panose="020B0604020202020204" pitchFamily="34" charset="0"/>
                <a:ea typeface="Noto Serif Medium" panose="02020502060505020204" pitchFamily="18" charset="0"/>
                <a:cs typeface="Arial" panose="020B0604020202020204" pitchFamily="34" charset="0"/>
              </a:rPr>
            </a:br>
            <a:r>
              <a:rPr lang="en-US" sz="900" dirty="0">
                <a:solidFill>
                  <a:srgbClr val="374755"/>
                </a:solidFill>
                <a:latin typeface="Arial" panose="020B0604020202020204" pitchFamily="34" charset="0"/>
                <a:ea typeface="Noto Serif Medium" panose="02020502060505020204" pitchFamily="18" charset="0"/>
                <a:cs typeface="Arial" panose="020B0604020202020204" pitchFamily="34" charset="0"/>
              </a:rPr>
              <a:t>aclark@stephensgroup.com</a:t>
            </a:r>
            <a:endParaRPr lang="en-US" sz="900" b="1" dirty="0">
              <a:solidFill>
                <a:srgbClr val="374755"/>
              </a:solidFill>
              <a:latin typeface="Arial" panose="020B0604020202020204" pitchFamily="34" charset="0"/>
              <a:ea typeface="Noto Serif Medium" panose="02020502060505020204" pitchFamily="18" charset="0"/>
              <a:cs typeface="Arial" panose="020B0604020202020204" pitchFamily="34" charset="0"/>
            </a:endParaRPr>
          </a:p>
        </p:txBody>
      </p:sp>
      <p:sp>
        <p:nvSpPr>
          <p:cNvPr id="37" name="Title 1">
            <a:extLst>
              <a:ext uri="{FF2B5EF4-FFF2-40B4-BE49-F238E27FC236}">
                <a16:creationId xmlns:a16="http://schemas.microsoft.com/office/drawing/2014/main" id="{90C3AAB7-F411-D2C1-5137-5C6A59D68902}"/>
              </a:ext>
            </a:extLst>
          </p:cNvPr>
          <p:cNvSpPr txBox="1">
            <a:spLocks/>
          </p:cNvSpPr>
          <p:nvPr/>
        </p:nvSpPr>
        <p:spPr>
          <a:xfrm>
            <a:off x="5737860" y="8549640"/>
            <a:ext cx="1598193" cy="64493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ts val="1400"/>
              </a:lnSpc>
              <a:spcAft>
                <a:spcPts val="600"/>
              </a:spcAft>
            </a:pPr>
            <a:r>
              <a:rPr lang="en-US" sz="900" b="1" dirty="0">
                <a:latin typeface="Arial" panose="020B0604020202020204" pitchFamily="34" charset="0"/>
                <a:ea typeface="Noto Serif Medium" panose="02020502060505020204" pitchFamily="18" charset="0"/>
                <a:cs typeface="Arial" panose="020B0604020202020204" pitchFamily="34" charset="0"/>
              </a:rPr>
              <a:t>Stephens Group, LLC </a:t>
            </a:r>
            <a:br>
              <a:rPr lang="en-US" sz="900" dirty="0">
                <a:latin typeface="Arial" panose="020B0604020202020204" pitchFamily="34" charset="0"/>
                <a:ea typeface="Noto Serif Medium" panose="02020502060505020204" pitchFamily="18" charset="0"/>
                <a:cs typeface="Arial" panose="020B0604020202020204" pitchFamily="34" charset="0"/>
              </a:rPr>
            </a:br>
            <a:r>
              <a:rPr lang="en-US" sz="900" dirty="0">
                <a:latin typeface="Arial" panose="020B0604020202020204" pitchFamily="34" charset="0"/>
                <a:ea typeface="Noto Serif Medium" panose="02020502060505020204" pitchFamily="18" charset="0"/>
                <a:cs typeface="Arial" panose="020B0604020202020204" pitchFamily="34" charset="0"/>
              </a:rPr>
              <a:t>100 River Bluff Drive, Suite 500</a:t>
            </a:r>
            <a:br>
              <a:rPr lang="en-US" sz="900" dirty="0">
                <a:latin typeface="Arial" panose="020B0604020202020204" pitchFamily="34" charset="0"/>
                <a:ea typeface="Noto Serif Medium" panose="02020502060505020204" pitchFamily="18" charset="0"/>
                <a:cs typeface="Arial" panose="020B0604020202020204" pitchFamily="34" charset="0"/>
              </a:rPr>
            </a:br>
            <a:r>
              <a:rPr lang="en-US" sz="900" dirty="0">
                <a:latin typeface="Arial" panose="020B0604020202020204" pitchFamily="34" charset="0"/>
                <a:ea typeface="Noto Serif Medium" panose="02020502060505020204" pitchFamily="18" charset="0"/>
                <a:cs typeface="Arial" panose="020B0604020202020204" pitchFamily="34" charset="0"/>
              </a:rPr>
              <a:t>Little Rock, AR 72202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11741616-AAA2-341D-99FD-4C1A16283366}"/>
              </a:ext>
            </a:extLst>
          </p:cNvPr>
          <p:cNvSpPr/>
          <p:nvPr/>
        </p:nvSpPr>
        <p:spPr>
          <a:xfrm>
            <a:off x="457200" y="3519125"/>
            <a:ext cx="6858000" cy="914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2AAA1EA-1283-3D8A-0450-5D7993EE5E37}"/>
              </a:ext>
            </a:extLst>
          </p:cNvPr>
          <p:cNvSpPr txBox="1">
            <a:spLocks/>
          </p:cNvSpPr>
          <p:nvPr/>
        </p:nvSpPr>
        <p:spPr>
          <a:xfrm>
            <a:off x="2194602" y="8549640"/>
            <a:ext cx="1779059" cy="84423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1400"/>
              </a:lnSpc>
              <a:spcAft>
                <a:spcPts val="300"/>
              </a:spcAft>
            </a:pPr>
            <a:r>
              <a:rPr lang="en-US" sz="1000" b="1" dirty="0">
                <a:solidFill>
                  <a:schemeClr val="tx2"/>
                </a:solidFill>
                <a:latin typeface="Arial" panose="020B0604020202020204" pitchFamily="34" charset="0"/>
                <a:ea typeface="Noto Serif Medium" panose="02020502060505020204" pitchFamily="18" charset="0"/>
                <a:cs typeface="Arial" panose="020B0604020202020204" pitchFamily="34" charset="0"/>
              </a:rPr>
              <a:t>Ryan Morrow</a:t>
            </a:r>
            <a:br>
              <a:rPr lang="en-US" sz="1000" b="1" dirty="0">
                <a:solidFill>
                  <a:srgbClr val="BC6036"/>
                </a:solidFill>
                <a:latin typeface="Arial" panose="020B0604020202020204" pitchFamily="34" charset="0"/>
                <a:ea typeface="Noto Serif Medium" panose="02020502060505020204" pitchFamily="18" charset="0"/>
                <a:cs typeface="Arial" panose="020B0604020202020204" pitchFamily="34" charset="0"/>
              </a:rPr>
            </a:br>
            <a:r>
              <a:rPr lang="en-US" sz="900" dirty="0">
                <a:solidFill>
                  <a:srgbClr val="374755"/>
                </a:solidFill>
                <a:latin typeface="Arial" panose="020B0604020202020204" pitchFamily="34" charset="0"/>
                <a:ea typeface="Noto Serif Medium" panose="02020502060505020204" pitchFamily="18" charset="0"/>
                <a:cs typeface="Arial" panose="020B0604020202020204" pitchFamily="34" charset="0"/>
              </a:rPr>
              <a:t>Managing Director</a:t>
            </a:r>
            <a:br>
              <a:rPr lang="en-US" sz="900" dirty="0">
                <a:solidFill>
                  <a:srgbClr val="374755"/>
                </a:solidFill>
                <a:latin typeface="Arial" panose="020B0604020202020204" pitchFamily="34" charset="0"/>
                <a:ea typeface="Noto Serif Medium" panose="02020502060505020204" pitchFamily="18" charset="0"/>
                <a:cs typeface="Arial" panose="020B0604020202020204" pitchFamily="34" charset="0"/>
              </a:rPr>
            </a:br>
            <a:r>
              <a:rPr lang="en-US" sz="900" dirty="0">
                <a:solidFill>
                  <a:srgbClr val="374755"/>
                </a:solidFill>
                <a:latin typeface="Arial" panose="020B0604020202020204" pitchFamily="34" charset="0"/>
                <a:ea typeface="Noto Serif Medium" panose="02020502060505020204" pitchFamily="18" charset="0"/>
                <a:cs typeface="Arial" panose="020B0604020202020204" pitchFamily="34" charset="0"/>
              </a:rPr>
              <a:t>501-320-0575</a:t>
            </a:r>
            <a:br>
              <a:rPr lang="en-US" sz="900" dirty="0">
                <a:solidFill>
                  <a:srgbClr val="374755"/>
                </a:solidFill>
                <a:latin typeface="Arial" panose="020B0604020202020204" pitchFamily="34" charset="0"/>
                <a:ea typeface="Noto Serif Medium" panose="02020502060505020204" pitchFamily="18" charset="0"/>
                <a:cs typeface="Arial" panose="020B0604020202020204" pitchFamily="34" charset="0"/>
              </a:rPr>
            </a:br>
            <a:r>
              <a:rPr lang="en-US" sz="900" dirty="0">
                <a:solidFill>
                  <a:srgbClr val="374755"/>
                </a:solidFill>
                <a:latin typeface="Arial" panose="020B0604020202020204" pitchFamily="34" charset="0"/>
                <a:ea typeface="Noto Serif Medium" panose="02020502060505020204" pitchFamily="18" charset="0"/>
                <a:cs typeface="Arial" panose="020B0604020202020204" pitchFamily="34" charset="0"/>
              </a:rPr>
              <a:t>rmorrow@stephensgroup.com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8525B72-BE50-71B6-E7EC-EFB89D372F89}"/>
              </a:ext>
            </a:extLst>
          </p:cNvPr>
          <p:cNvSpPr/>
          <p:nvPr/>
        </p:nvSpPr>
        <p:spPr>
          <a:xfrm>
            <a:off x="457200" y="8412480"/>
            <a:ext cx="6858000" cy="914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1450B2AF-70DB-FB92-1170-40F87B4612B0}"/>
              </a:ext>
            </a:extLst>
          </p:cNvPr>
          <p:cNvSpPr txBox="1">
            <a:spLocks/>
          </p:cNvSpPr>
          <p:nvPr/>
        </p:nvSpPr>
        <p:spPr>
          <a:xfrm>
            <a:off x="457200" y="4193122"/>
            <a:ext cx="3429000" cy="28810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>
                <a:latin typeface="Times New Roman" panose="02020603050405020304" pitchFamily="18" charset="0"/>
                <a:ea typeface="Noto Serif Medium" panose="02020502060505020204" pitchFamily="18" charset="0"/>
                <a:cs typeface="Times New Roman" panose="02020603050405020304" pitchFamily="18" charset="0"/>
              </a:rPr>
              <a:t>Company attributes we look for: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4D444C5-EA5A-A0D8-473A-A4F78E9583AE}"/>
              </a:ext>
            </a:extLst>
          </p:cNvPr>
          <p:cNvSpPr/>
          <p:nvPr/>
        </p:nvSpPr>
        <p:spPr>
          <a:xfrm>
            <a:off x="457201" y="4510122"/>
            <a:ext cx="3291840" cy="914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DA52A5E1-070F-7C66-EC4F-93DC6CBC063B}"/>
              </a:ext>
            </a:extLst>
          </p:cNvPr>
          <p:cNvSpPr txBox="1">
            <a:spLocks/>
          </p:cNvSpPr>
          <p:nvPr/>
        </p:nvSpPr>
        <p:spPr>
          <a:xfrm>
            <a:off x="4023360" y="4681187"/>
            <a:ext cx="3312693" cy="211024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1450" indent="-171450"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1000" dirty="0">
                <a:latin typeface="Arial" panose="020B0604020202020204" pitchFamily="34" charset="0"/>
                <a:ea typeface="Noto Serif Medium" panose="02020502060505020204" pitchFamily="18" charset="0"/>
                <a:cs typeface="Arial" panose="020B0604020202020204" pitchFamily="34" charset="0"/>
              </a:rPr>
              <a:t>Interested in both majority recapitalizations and minority growth investments</a:t>
            </a:r>
          </a:p>
          <a:p>
            <a:pPr marL="182880"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1000" b="1" dirty="0">
                <a:solidFill>
                  <a:schemeClr val="tx2"/>
                </a:solidFill>
                <a:latin typeface="Arial" panose="020B0604020202020204" pitchFamily="34" charset="0"/>
                <a:ea typeface="Noto Serif Medium" panose="02020502060505020204" pitchFamily="18" charset="0"/>
                <a:cs typeface="Arial" panose="020B0604020202020204" pitchFamily="34" charset="0"/>
              </a:rPr>
              <a:t>Buyout Check Size: $50 - $150 Million</a:t>
            </a:r>
            <a:br>
              <a:rPr lang="en-US" sz="1000" dirty="0">
                <a:solidFill>
                  <a:schemeClr val="tx2"/>
                </a:solidFill>
                <a:latin typeface="Arial" panose="020B0604020202020204" pitchFamily="34" charset="0"/>
                <a:ea typeface="Noto Serif Medium" panose="02020502060505020204" pitchFamily="18" charset="0"/>
                <a:cs typeface="Arial" panose="020B0604020202020204" pitchFamily="34" charset="0"/>
              </a:rPr>
            </a:br>
            <a:r>
              <a:rPr lang="en-US" sz="1000" b="1" dirty="0">
                <a:solidFill>
                  <a:schemeClr val="tx2"/>
                </a:solidFill>
                <a:latin typeface="Arial" panose="020B0604020202020204" pitchFamily="34" charset="0"/>
                <a:ea typeface="Noto Serif Medium" panose="02020502060505020204" pitchFamily="18" charset="0"/>
                <a:cs typeface="Arial" panose="020B0604020202020204" pitchFamily="34" charset="0"/>
              </a:rPr>
              <a:t>Growth Equity Check Size: $5 - $50 Million</a:t>
            </a:r>
          </a:p>
          <a:p>
            <a:pPr marL="171450" indent="-171450"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1000" dirty="0">
                <a:latin typeface="Arial" panose="020B0604020202020204" pitchFamily="34" charset="0"/>
                <a:ea typeface="Noto Serif Medium" panose="02020502060505020204" pitchFamily="18" charset="0"/>
                <a:cs typeface="Arial" panose="020B0604020202020204" pitchFamily="34" charset="0"/>
              </a:rPr>
              <a:t>$5 Million+ ARR</a:t>
            </a:r>
          </a:p>
          <a:p>
            <a:pPr marL="171450" indent="-171450"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1000" dirty="0">
                <a:latin typeface="Arial" panose="020B0604020202020204" pitchFamily="34" charset="0"/>
                <a:ea typeface="Noto Serif Medium" panose="02020502060505020204" pitchFamily="18" charset="0"/>
                <a:cs typeface="Arial" panose="020B0604020202020204" pitchFamily="34" charset="0"/>
              </a:rPr>
              <a:t>Strong Gross and Net Retention</a:t>
            </a:r>
          </a:p>
          <a:p>
            <a:pPr marL="171450" indent="-171450"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1000" dirty="0">
                <a:latin typeface="Arial" panose="020B0604020202020204" pitchFamily="34" charset="0"/>
                <a:ea typeface="Noto Serif Medium" panose="02020502060505020204" pitchFamily="18" charset="0"/>
                <a:cs typeface="Arial" panose="020B0604020202020204" pitchFamily="34" charset="0"/>
              </a:rPr>
              <a:t>70%+ Gross Margins</a:t>
            </a:r>
          </a:p>
          <a:p>
            <a:pPr marL="171450" indent="-171450"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1000" dirty="0">
                <a:latin typeface="Arial" panose="020B0604020202020204" pitchFamily="34" charset="0"/>
                <a:ea typeface="Noto Serif Medium" panose="02020502060505020204" pitchFamily="18" charset="0"/>
                <a:cs typeface="Arial" panose="020B0604020202020204" pitchFamily="34" charset="0"/>
              </a:rPr>
              <a:t>Sustainable and Efficient Unit Economics</a:t>
            </a:r>
          </a:p>
          <a:p>
            <a:pPr marL="171450" indent="-171450"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1000" dirty="0">
                <a:latin typeface="Arial" panose="020B0604020202020204" pitchFamily="34" charset="0"/>
                <a:ea typeface="Noto Serif Medium" panose="02020502060505020204" pitchFamily="18" charset="0"/>
                <a:cs typeface="Arial" panose="020B0604020202020204" pitchFamily="34" charset="0"/>
              </a:rPr>
              <a:t>Highly Capital Efficient</a:t>
            </a: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03E590B0-E0F2-EB67-F4A5-E1E815A07F9C}"/>
              </a:ext>
            </a:extLst>
          </p:cNvPr>
          <p:cNvSpPr txBox="1">
            <a:spLocks/>
          </p:cNvSpPr>
          <p:nvPr/>
        </p:nvSpPr>
        <p:spPr>
          <a:xfrm>
            <a:off x="4023360" y="4193122"/>
            <a:ext cx="3429000" cy="27697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>
                <a:latin typeface="Times New Roman" panose="02020603050405020304" pitchFamily="18" charset="0"/>
                <a:ea typeface="Noto Serif Medium" panose="02020502060505020204" pitchFamily="18" charset="0"/>
                <a:cs typeface="Times New Roman" panose="02020603050405020304" pitchFamily="18" charset="0"/>
              </a:rPr>
              <a:t>Investment Criteria: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067B5C7-8931-2E83-3BCA-381493B52350}"/>
              </a:ext>
            </a:extLst>
          </p:cNvPr>
          <p:cNvSpPr/>
          <p:nvPr/>
        </p:nvSpPr>
        <p:spPr>
          <a:xfrm>
            <a:off x="4023360" y="4510122"/>
            <a:ext cx="3291840" cy="914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F2F630B3-0CA5-200E-6D25-2C6AB6DB355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2832" b="11005"/>
          <a:stretch/>
        </p:blipFill>
        <p:spPr>
          <a:xfrm>
            <a:off x="1843082" y="7452336"/>
            <a:ext cx="1301250" cy="491573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4D82321D-3ECF-6356-7B55-08504A9E54B6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3304928" y="7357521"/>
            <a:ext cx="1180027" cy="660815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A6152E44-F3E6-0CF7-A522-E67BF153D33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46664" y="7339818"/>
            <a:ext cx="1240467" cy="695589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44F61D61-C1AC-0841-4B9F-A385CD9EBD5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17923" y="7372788"/>
            <a:ext cx="1180607" cy="587608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1CA22FCC-E9D3-C7AE-70FB-8A48D958B5E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7255" y="7574774"/>
            <a:ext cx="1138713" cy="175552"/>
          </a:xfrm>
          <a:prstGeom prst="rect">
            <a:avLst/>
          </a:prstGeom>
        </p:spPr>
      </p:pic>
      <p:sp>
        <p:nvSpPr>
          <p:cNvPr id="27" name="Title 1">
            <a:extLst>
              <a:ext uri="{FF2B5EF4-FFF2-40B4-BE49-F238E27FC236}">
                <a16:creationId xmlns:a16="http://schemas.microsoft.com/office/drawing/2014/main" id="{E7A77E52-BC0E-2AD4-63FF-3DDDBC3728DE}"/>
              </a:ext>
            </a:extLst>
          </p:cNvPr>
          <p:cNvSpPr txBox="1">
            <a:spLocks/>
          </p:cNvSpPr>
          <p:nvPr/>
        </p:nvSpPr>
        <p:spPr>
          <a:xfrm>
            <a:off x="455279" y="6951887"/>
            <a:ext cx="3312693" cy="26126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>
                <a:latin typeface="Times New Roman" panose="02020603050405020304" pitchFamily="18" charset="0"/>
                <a:ea typeface="Noto Serif Medium" panose="02020502060505020204" pitchFamily="18" charset="0"/>
                <a:cs typeface="Times New Roman" panose="02020603050405020304" pitchFamily="18" charset="0"/>
              </a:rPr>
              <a:t>Representative Investments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AEEA82D-9DB1-2EEC-BD91-9EFF11778C73}"/>
              </a:ext>
            </a:extLst>
          </p:cNvPr>
          <p:cNvSpPr/>
          <p:nvPr/>
        </p:nvSpPr>
        <p:spPr>
          <a:xfrm>
            <a:off x="455279" y="7280762"/>
            <a:ext cx="6858000" cy="914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6956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tephens Group NEW">
      <a:dk1>
        <a:srgbClr val="374055"/>
      </a:dk1>
      <a:lt1>
        <a:srgbClr val="FFFFFF"/>
      </a:lt1>
      <a:dk2>
        <a:srgbClr val="131D69"/>
      </a:dk2>
      <a:lt2>
        <a:srgbClr val="EBEDEE"/>
      </a:lt2>
      <a:accent1>
        <a:srgbClr val="76A3CB"/>
      </a:accent1>
      <a:accent2>
        <a:srgbClr val="99A5B2"/>
      </a:accent2>
      <a:accent3>
        <a:srgbClr val="D0BEAD"/>
      </a:accent3>
      <a:accent4>
        <a:srgbClr val="131D69"/>
      </a:accent4>
      <a:accent5>
        <a:srgbClr val="76A3CB"/>
      </a:accent5>
      <a:accent6>
        <a:srgbClr val="99A5B2"/>
      </a:accent6>
      <a:hlink>
        <a:srgbClr val="76A3CB"/>
      </a:hlink>
      <a:folHlink>
        <a:srgbClr val="131D69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DFE53FFFD4338418CF14C5DF456963C" ma:contentTypeVersion="25" ma:contentTypeDescription="Create a new document." ma:contentTypeScope="" ma:versionID="b37734cffc0ac9e64e8161733c8d91e8">
  <xsd:schema xmlns:xsd="http://www.w3.org/2001/XMLSchema" xmlns:xs="http://www.w3.org/2001/XMLSchema" xmlns:p="http://schemas.microsoft.com/office/2006/metadata/properties" xmlns:ns1="http://schemas.microsoft.com/sharepoint/v3" xmlns:ns2="abd49279-072e-4675-971c-7252bea56ad8" xmlns:ns3="f6cbb50a-0f30-41eb-afc0-8e512de94704" targetNamespace="http://schemas.microsoft.com/office/2006/metadata/properties" ma:root="true" ma:fieldsID="6ce4448f5a945c95dcd639dae50e0c11" ns1:_="" ns2:_="" ns3:_="">
    <xsd:import namespace="http://schemas.microsoft.com/sharepoint/v3"/>
    <xsd:import namespace="abd49279-072e-4675-971c-7252bea56ad8"/>
    <xsd:import namespace="f6cbb50a-0f30-41eb-afc0-8e512de9470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1:_ip_UnifiedCompliancePolicyProperties" minOccurs="0"/>
                <xsd:element ref="ns1:_ip_UnifiedCompliancePolicyUIAction" minOccurs="0"/>
                <xsd:element ref="ns3:SharedWithUsers" minOccurs="0"/>
                <xsd:element ref="ns3:SharedWithDetails" minOccurs="0"/>
                <xsd:element ref="ns2:MediaLengthInSeconds" minOccurs="0"/>
                <xsd:element ref="ns3:TaxCatchAll" minOccurs="0"/>
                <xsd:element ref="ns2:lcf76f155ced4ddcb4097134ff3c332f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d49279-072e-4675-971c-7252bea56ad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5" nillable="true" ma:taxonomy="true" ma:internalName="lcf76f155ced4ddcb4097134ff3c332f" ma:taxonomyFieldName="MediaServiceImageTags" ma:displayName="Image Tags" ma:readOnly="false" ma:fieldId="{5cf76f15-5ced-4ddc-b409-7134ff3c332f}" ma:taxonomyMulti="true" ma:sspId="2d43dadb-a1ba-483e-a41a-20a708bf194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cbb50a-0f30-41eb-afc0-8e512de94704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a5523f16-e543-4e13-a8b8-125bc422863f}" ma:internalName="TaxCatchAll" ma:showField="CatchAllData" ma:web="f6cbb50a-0f30-41eb-afc0-8e512de9470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3BA15CE-A720-4930-BB7B-12ECB858503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6750ED5-EFCD-49D9-9D40-C42AAE9624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abd49279-072e-4675-971c-7252bea56ad8"/>
    <ds:schemaRef ds:uri="f6cbb50a-0f30-41eb-afc0-8e512de9470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8907</TotalTime>
  <Words>206</Words>
  <Application>Microsoft Office PowerPoint</Application>
  <PresentationFormat>Custom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BD Creative</dc:creator>
  <cp:lastModifiedBy>Ryan Morrow</cp:lastModifiedBy>
  <cp:revision>46</cp:revision>
  <dcterms:created xsi:type="dcterms:W3CDTF">2023-12-22T19:34:11Z</dcterms:created>
  <dcterms:modified xsi:type="dcterms:W3CDTF">2024-07-25T12:10:31Z</dcterms:modified>
</cp:coreProperties>
</file>